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1"/>
  </p:notesMasterIdLst>
  <p:sldIdLst>
    <p:sldId id="315" r:id="rId4"/>
    <p:sldId id="319" r:id="rId5"/>
    <p:sldId id="311" r:id="rId6"/>
    <p:sldId id="306" r:id="rId7"/>
    <p:sldId id="318" r:id="rId8"/>
    <p:sldId id="314" r:id="rId9"/>
    <p:sldId id="29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100" d="100"/>
          <a:sy n="100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892B-A2D4-4102-8F4C-2FF8B7531872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452B-254A-4E9D-9640-3877F167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3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D5882-9A74-447D-889D-42D65F5E95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6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D5882-9A74-447D-889D-42D65F5E95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9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637EF-E54B-4C4E-B2D2-1ECBA45F66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4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4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7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1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49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67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50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665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93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A222-85BF-41A1-8AAA-CEF8C373B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1383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66C1-445E-4014-B042-258FD3762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65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81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C2270-D102-4705-8068-D85411A147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001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CCC5-EF65-499F-BA5E-F17A7A4AB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930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5F66-FDB7-4868-A83F-7731C7306A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078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D5D5-F605-4F86-BDBE-287E2F3DB8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173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0E27-158E-4C97-B94F-ADA00A8464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508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E2578-EDBC-475C-9A53-23F8D4CD7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087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0AAF-EE39-4665-8C34-319CED4DC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998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C3B3E-01D9-4AF5-AA3D-390EAF369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112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8D82-3639-4ADE-9A8D-524E74E429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294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FF83-D4E7-47A0-8FF3-E52913462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91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2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0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4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9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8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4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3E02-A808-43C0-989E-FCD075F2757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392-2C56-4B85-A0F2-26BCB794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0497" y="75947"/>
            <a:ext cx="977100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448" y="2595144"/>
            <a:ext cx="704765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67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DD9CF7-29E9-4DC5-B4A6-C2B7FD809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9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/>
          <p:nvPr/>
        </p:nvSpPr>
        <p:spPr>
          <a:xfrm>
            <a:off x="1572136" y="2057401"/>
            <a:ext cx="9144000" cy="24765"/>
          </a:xfrm>
          <a:custGeom>
            <a:avLst/>
            <a:gdLst/>
            <a:ahLst/>
            <a:cxnLst/>
            <a:rect l="l" t="t" r="r" b="b"/>
            <a:pathLst>
              <a:path w="9144000" h="24764">
                <a:moveTo>
                  <a:pt x="0" y="24637"/>
                </a:moveTo>
                <a:lnTo>
                  <a:pt x="914400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1918779" y="838877"/>
            <a:ext cx="807021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Работа направлена на исследование особенностей взаимодействия магнитных микро и нано частиц внутри эластичной полимерной матрицы под действием внешнего магнитного поля. Под действием магнитного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поля, в магнитных гибридных эластомерах (МГЭ) в результате  внутреннего  структурирования изменяются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такие свойства как упругость и вязкость, геометрия, электропроводность диэлектрические и оптические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свойства. 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Заголовок 17"/>
          <p:cNvSpPr>
            <a:spLocks noGrp="1"/>
          </p:cNvSpPr>
          <p:nvPr>
            <p:ph type="title"/>
          </p:nvPr>
        </p:nvSpPr>
        <p:spPr>
          <a:xfrm>
            <a:off x="1918778" y="75946"/>
            <a:ext cx="84444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Проект № </a:t>
            </a:r>
            <a:r>
              <a:rPr lang="ru-RU" dirty="0" smtClean="0">
                <a:solidFill>
                  <a:schemeClr val="tx2"/>
                </a:solidFill>
              </a:rPr>
              <a:t>19-53-12039 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Магнитозависимые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свойства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магнитных гибридных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эластомеров со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сложными внутренними взаимодействиями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</a:p>
        </p:txBody>
      </p:sp>
      <p:sp>
        <p:nvSpPr>
          <p:cNvPr id="15" name="object 5"/>
          <p:cNvSpPr txBox="1"/>
          <p:nvPr/>
        </p:nvSpPr>
        <p:spPr>
          <a:xfrm>
            <a:off x="1732914" y="2027921"/>
            <a:ext cx="8613775" cy="30649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15620">
              <a:spcBef>
                <a:spcPts val="229"/>
              </a:spcBef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Полученные </a:t>
            </a:r>
            <a:r>
              <a:rPr b="1" spc="-15" dirty="0" err="1">
                <a:solidFill>
                  <a:srgbClr val="FF0000"/>
                </a:solidFill>
                <a:latin typeface="Calibri"/>
                <a:cs typeface="Calibri"/>
              </a:rPr>
              <a:t>результаты</a:t>
            </a:r>
            <a:r>
              <a:rPr b="1" spc="-15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3974" y="5219708"/>
            <a:ext cx="18391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- образование круговых структур при диполь-дипольном взаимодействии внутри полимерной матрицы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181854"/>
            <a:ext cx="2901462" cy="16761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91883" y="2316150"/>
            <a:ext cx="5163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методом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механохимического сплавления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порошки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пермаллоевых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магнитных наполнителей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бимодальным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распределением частиц по размерам который позволили создать магнитоактивный эластомер (МАЭ) с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магниторелогическим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составил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МПа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магнитном поле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малых деформаций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2913" y="3700781"/>
            <a:ext cx="51914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процессов внутреннего структурирования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МГЭ содержащие магнитотвердые порошки сферического 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NdFeB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коэрцитивной силой 9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Процесс намагничивания и перемагничивания такого композита приводит к образованию внутренних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цепочечных и круговых структур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объясняют особо низкую коэрцитивную силу и остаточную намагниченность такого композита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1" y="4419601"/>
            <a:ext cx="3296605" cy="23624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001" y="2103830"/>
            <a:ext cx="3091264" cy="22823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157" y="5410200"/>
            <a:ext cx="1745337" cy="17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2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1866" y="119888"/>
            <a:ext cx="8353425" cy="10047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30810" indent="-286385"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cs typeface="Calibri"/>
              </a:rPr>
              <a:t>МАГНИТНЫЕ ИЗМЕРЕНИЯ</a:t>
            </a:r>
          </a:p>
          <a:p>
            <a:pPr marL="299085" marR="130810" indent="-286385"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600" dirty="0">
                <a:solidFill>
                  <a:prstClr val="black"/>
                </a:solidFill>
                <a:latin typeface="Calibri"/>
                <a:cs typeface="Calibri"/>
              </a:rPr>
              <a:t>Кривые гистерезиса для магнитного эластомера с различной жёсткостью:</a:t>
            </a:r>
          </a:p>
          <a:p>
            <a:pPr marL="299085" marR="130810" indent="-286385"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solidFill>
                  <a:prstClr val="black"/>
                </a:solidFill>
                <a:latin typeface="Calibri"/>
                <a:cs typeface="Calibri"/>
              </a:rPr>
              <a:t>А – интегральная кривая. Б) – дифференциальная кривая магнитной восприимчивости</a:t>
            </a:r>
          </a:p>
          <a:p>
            <a:pPr marL="299085" marR="130810" indent="-286385"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73" y="836889"/>
            <a:ext cx="3048000" cy="235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38" y="855078"/>
            <a:ext cx="3347113" cy="247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00" y="3333051"/>
            <a:ext cx="26400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3939780" y="2808601"/>
            <a:ext cx="47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А)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54138" y="2994496"/>
            <a:ext cx="46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Б)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54" name="Прямая со стрелкой 2053"/>
          <p:cNvCxnSpPr/>
          <p:nvPr/>
        </p:nvCxnSpPr>
        <p:spPr>
          <a:xfrm>
            <a:off x="4092181" y="5838179"/>
            <a:ext cx="0" cy="2488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5" name="TextBox 2054"/>
          <p:cNvSpPr txBox="1"/>
          <p:nvPr/>
        </p:nvSpPr>
        <p:spPr>
          <a:xfrm>
            <a:off x="1724252" y="5372031"/>
            <a:ext cx="8748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В) Петля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гистерезиса имеет ассиметричный вид, который определяется направлением первичного намагничивания магнитного эластомера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. В определённых условиях условная коэрцитивная сила может иметь отрицательную величину. В)      - отрицательная коэрцитивная сила.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49" y="3333051"/>
            <a:ext cx="2978149" cy="203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TextBox 2057"/>
          <p:cNvSpPr txBox="1"/>
          <p:nvPr/>
        </p:nvSpPr>
        <p:spPr>
          <a:xfrm>
            <a:off x="1543214" y="1147837"/>
            <a:ext cx="2438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1-2 – мягкая матрица.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3-4 – жёсткая матрица</a:t>
            </a:r>
          </a:p>
          <a:p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- Частицы внутри полимерной матрицы способны структурироваться и вращаться под действием внешнего магнитного поля. При определенной величине магнитного поля, остаточной намагниченности и упругости полимерной матрицы на кривой магнитной восприимчивостью можно наблюдать процессы, как перемагничивания, так и вращения частиц (1, 2, рис А,Б).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9" name="TextBox 2058"/>
          <p:cNvSpPr txBox="1"/>
          <p:nvPr/>
        </p:nvSpPr>
        <p:spPr>
          <a:xfrm>
            <a:off x="7458938" y="4648200"/>
            <a:ext cx="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Г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)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1828800" y="6110696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Реологические свойства: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Г) – Аномально высокие демпфирующие свойства МГЭ которые возрастают в магнитном поле от 0 до 500 </a:t>
            </a:r>
            <a:r>
              <a:rPr lang="ru-RU" sz="1600" dirty="0" err="1">
                <a:solidFill>
                  <a:prstClr val="black"/>
                </a:solidFill>
                <a:latin typeface="Calibri"/>
              </a:rPr>
              <a:t>мТл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 во всём диапазоне деформаций.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54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1" y="180329"/>
            <a:ext cx="8353425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30810" indent="-286385"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cs typeface="Calibri"/>
              </a:rPr>
              <a:t>   МАГНИТНЫЕ ИЗМЕРЕНИЯ                                             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наблюдения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130810" indent="-286385"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1762207" y="3185639"/>
            <a:ext cx="8438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Частицы внутри полимерной матрицы способны </a:t>
            </a:r>
            <a:r>
              <a:rPr lang="ru-RU" sz="1400" b="1" dirty="0"/>
              <a:t>структурироваться и вращаться </a:t>
            </a:r>
            <a:r>
              <a:rPr lang="ru-RU" sz="1400" dirty="0"/>
              <a:t>под действием внешнего магнитного поля. При определенной величине магнитного поля, остаточной намагниченности и упругости полимерной матрицы внутри полимерной матрицы </a:t>
            </a:r>
            <a:r>
              <a:rPr lang="ru-RU" sz="1400" b="1" dirty="0"/>
              <a:t>образуются круговые структуры</a:t>
            </a:r>
            <a:r>
              <a:rPr lang="ru-RU" sz="1400" dirty="0"/>
              <a:t>, при этом остаточная намагниченность стремится к нулю.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528549"/>
            <a:ext cx="3681162" cy="2606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681" y="617559"/>
            <a:ext cx="5284177" cy="2517308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3581400" y="1828800"/>
            <a:ext cx="173806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04" y="4114801"/>
            <a:ext cx="3821839" cy="2523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14800"/>
            <a:ext cx="2965728" cy="2680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413974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FF"/>
                </a:solidFill>
              </a:rPr>
              <a:t>Упругие свойства МГЭ в магнитном поле.</a:t>
            </a:r>
            <a:endParaRPr lang="ru-RU" sz="1600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3093" y="5376504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Резонансные кривые на вибростенде, под разной нагрузкой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800600" y="5052202"/>
            <a:ext cx="1828800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31957" y="5376503"/>
            <a:ext cx="17586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5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9" y="1095639"/>
            <a:ext cx="2413073" cy="2309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1293865"/>
            <a:ext cx="5257800" cy="2327742"/>
          </a:xfrm>
          <a:prstGeom prst="rect">
            <a:avLst/>
          </a:prstGeom>
        </p:spPr>
      </p:pic>
      <p:pic>
        <p:nvPicPr>
          <p:cNvPr id="15" name="Рисунок 14" descr="H:\Договора+работа\РАБОТА\КАРТИНКИ+инструкции\ВИДЕО\КРАБ Фото 08-12-2023_12-26-49\IMG_3918_co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497657"/>
            <a:ext cx="2371725" cy="19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:\Договора+работа\РАБОТА\КАРТИНКИ+инструкции\ВИДЕО\КРАБ Фото 08-12-2023_12-26-49\IMG_3911co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72" y="4544562"/>
            <a:ext cx="2933718" cy="18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:\Договора+работа\РАБОТА\КАРТИНКИ+инструкции\ВИДЕО\КРАБ Фото 08-12-2023_12-26-49\IMG_3913_co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97" y="4535120"/>
            <a:ext cx="3177935" cy="187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:\Договора+работа\РАБОТА\КАРТИНКИ+инструкции\ВИДЕО\КРАБ Фото 08-12-2023_12-26-49\IMG_3920_co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83" y="4510145"/>
            <a:ext cx="3089981" cy="18996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35582" y="196847"/>
            <a:ext cx="952305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Многополюсное намагничивание.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 МАЭ может деформироваться обратимо при </a:t>
            </a:r>
          </a:p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приложении магнитного поля. Направление деформации и принимаемая форма зависят </a:t>
            </a:r>
          </a:p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направления магнитного поля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4568" y="3453853"/>
            <a:ext cx="1767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– звезда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06606" y="3459656"/>
            <a:ext cx="7001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червяк.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применяться при конструировании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микродвижетеля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519" y="3971429"/>
            <a:ext cx="996782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3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7045" y="250486"/>
            <a:ext cx="9026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333399"/>
                </a:solidFill>
                <a:latin typeface="Arial" charset="0"/>
                <a:cs typeface="Arial" charset="0"/>
              </a:rPr>
              <a:t>Эффекты </a:t>
            </a:r>
            <a:r>
              <a:rPr lang="ru-RU" b="1" dirty="0">
                <a:solidFill>
                  <a:srgbClr val="333399"/>
                </a:solidFill>
                <a:latin typeface="Arial" charset="0"/>
                <a:cs typeface="Arial" charset="0"/>
              </a:rPr>
              <a:t>деформации в магнитном </a:t>
            </a:r>
            <a:r>
              <a:rPr lang="ru-RU" b="1" dirty="0">
                <a:solidFill>
                  <a:srgbClr val="333399"/>
                </a:solidFill>
                <a:latin typeface="Arial" charset="0"/>
                <a:cs typeface="Arial" charset="0"/>
              </a:rPr>
              <a:t>поле. </a:t>
            </a:r>
            <a:r>
              <a:rPr lang="ru-RU" sz="1400" dirty="0">
                <a:solidFill>
                  <a:srgbClr val="333399"/>
                </a:solidFill>
                <a:latin typeface="Arial" charset="0"/>
                <a:cs typeface="Arial" charset="0"/>
              </a:rPr>
              <a:t>Механизм деформации заключается во взаимодействии намагниченных участков магнитного эластомера с внешним магнитным полем, что приводит к его деформации в соответствии с правилом взаимодействия магнитных полюсов.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333399"/>
                </a:solidFill>
                <a:latin typeface="Arial" charset="0"/>
                <a:cs typeface="Arial" charset="0"/>
              </a:rPr>
              <a:t>	</a:t>
            </a:r>
            <a:endParaRPr lang="ru-RU" sz="1400" dirty="0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15" y="1527506"/>
            <a:ext cx="3566634" cy="1281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1527" y="2850883"/>
            <a:ext cx="379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FF"/>
                </a:solidFill>
                <a:latin typeface="Arial"/>
              </a:rPr>
              <a:t>Деформация в </a:t>
            </a:r>
            <a:r>
              <a:rPr lang="ru-RU" dirty="0">
                <a:solidFill>
                  <a:srgbClr val="FF00FF"/>
                </a:solidFill>
                <a:latin typeface="Arial"/>
              </a:rPr>
              <a:t>магнитном поле</a:t>
            </a:r>
            <a:endParaRPr lang="ru-RU" dirty="0">
              <a:solidFill>
                <a:srgbClr val="FF00FF"/>
              </a:solidFill>
              <a:latin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45" y="1637601"/>
            <a:ext cx="3721705" cy="10914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358" y="3392512"/>
            <a:ext cx="2855884" cy="2150776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08" y="3746469"/>
            <a:ext cx="4198982" cy="24257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408886" y="1177842"/>
            <a:ext cx="147963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Микроробот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417" y="2767519"/>
            <a:ext cx="4947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Скорость передвижения </a:t>
            </a:r>
            <a:r>
              <a:rPr lang="ru-RU" sz="1600" dirty="0" err="1" smtClean="0"/>
              <a:t>микроробота</a:t>
            </a:r>
            <a:r>
              <a:rPr lang="ru-RU" sz="1600" dirty="0" smtClean="0"/>
              <a:t> от частоты </a:t>
            </a:r>
          </a:p>
          <a:p>
            <a:r>
              <a:rPr lang="ru-RU" sz="1600" dirty="0" smtClean="0"/>
              <a:t>деформации магнитного эластомера. 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736441" y="3405181"/>
            <a:ext cx="417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/>
              </a:rPr>
              <a:t>Теплопроводность в </a:t>
            </a:r>
            <a:r>
              <a:rPr lang="ru-RU" dirty="0">
                <a:solidFill>
                  <a:srgbClr val="7030A0"/>
                </a:solidFill>
                <a:latin typeface="Arial"/>
              </a:rPr>
              <a:t>магнитном поле</a:t>
            </a:r>
            <a:endParaRPr lang="ru-RU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17045" y="5604166"/>
            <a:ext cx="3107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Скорость достигает 70 мм/сек 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111527" y="6172169"/>
            <a:ext cx="369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"/>
              </a:rPr>
              <a:t>Теплопроводность МАЭ в </a:t>
            </a:r>
            <a:r>
              <a:rPr lang="ru-RU" sz="1600" dirty="0">
                <a:solidFill>
                  <a:srgbClr val="7030A0"/>
                </a:solidFill>
                <a:latin typeface="Arial"/>
              </a:rPr>
              <a:t>магнитном </a:t>
            </a:r>
            <a:r>
              <a:rPr lang="ru-RU" sz="1600" dirty="0" smtClean="0">
                <a:solidFill>
                  <a:srgbClr val="7030A0"/>
                </a:solidFill>
                <a:latin typeface="Arial"/>
              </a:rPr>
              <a:t>поле  повышается на 30%</a:t>
            </a:r>
            <a:endParaRPr lang="ru-RU" sz="1600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96" y="6004710"/>
            <a:ext cx="5340158" cy="481029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609600" y="1167669"/>
            <a:ext cx="5772150" cy="5553806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56567" y="1177842"/>
            <a:ext cx="4467331" cy="21859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67475" y="3436817"/>
            <a:ext cx="4714875" cy="328465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E1439D2-F262-447B-8424-7874A281C2D0}"/>
              </a:ext>
            </a:extLst>
          </p:cNvPr>
          <p:cNvSpPr/>
          <p:nvPr/>
        </p:nvSpPr>
        <p:spPr>
          <a:xfrm rot="5400000">
            <a:off x="3809750" y="3223598"/>
            <a:ext cx="4722770" cy="168282"/>
          </a:xfrm>
          <a:custGeom>
            <a:avLst/>
            <a:gdLst>
              <a:gd name="connsiteX0" fmla="*/ 0 w 10917647"/>
              <a:gd name="connsiteY0" fmla="*/ 587987 h 587987"/>
              <a:gd name="connsiteX1" fmla="*/ 1661020 w 10917647"/>
              <a:gd name="connsiteY1" fmla="*/ 34314 h 587987"/>
              <a:gd name="connsiteX2" fmla="*/ 2281806 w 10917647"/>
              <a:gd name="connsiteY2" fmla="*/ 311150 h 587987"/>
              <a:gd name="connsiteX3" fmla="*/ 3078760 w 10917647"/>
              <a:gd name="connsiteY3" fmla="*/ 176927 h 587987"/>
              <a:gd name="connsiteX4" fmla="*/ 3942826 w 10917647"/>
              <a:gd name="connsiteY4" fmla="*/ 302761 h 587987"/>
              <a:gd name="connsiteX5" fmla="*/ 4773336 w 10917647"/>
              <a:gd name="connsiteY5" fmla="*/ 512486 h 587987"/>
              <a:gd name="connsiteX6" fmla="*/ 5863905 w 10917647"/>
              <a:gd name="connsiteY6" fmla="*/ 42703 h 587987"/>
              <a:gd name="connsiteX7" fmla="*/ 6878972 w 10917647"/>
              <a:gd name="connsiteY7" fmla="*/ 311150 h 587987"/>
              <a:gd name="connsiteX8" fmla="*/ 7592037 w 10917647"/>
              <a:gd name="connsiteY8" fmla="*/ 67870 h 587987"/>
              <a:gd name="connsiteX9" fmla="*/ 8388991 w 10917647"/>
              <a:gd name="connsiteY9" fmla="*/ 17536 h 587987"/>
              <a:gd name="connsiteX10" fmla="*/ 8229600 w 10917647"/>
              <a:gd name="connsiteY10" fmla="*/ 327928 h 587987"/>
              <a:gd name="connsiteX11" fmla="*/ 8682606 w 10917647"/>
              <a:gd name="connsiteY11" fmla="*/ 294372 h 587987"/>
              <a:gd name="connsiteX12" fmla="*/ 9496338 w 10917647"/>
              <a:gd name="connsiteY12" fmla="*/ 93037 h 587987"/>
              <a:gd name="connsiteX13" fmla="*/ 9764785 w 10917647"/>
              <a:gd name="connsiteY13" fmla="*/ 252428 h 587987"/>
              <a:gd name="connsiteX14" fmla="*/ 10754686 w 10917647"/>
              <a:gd name="connsiteY14" fmla="*/ 109815 h 587987"/>
              <a:gd name="connsiteX15" fmla="*/ 10905688 w 10917647"/>
              <a:gd name="connsiteY15" fmla="*/ 34314 h 58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17647" h="587987">
                <a:moveTo>
                  <a:pt x="0" y="587987"/>
                </a:moveTo>
                <a:cubicBezTo>
                  <a:pt x="640359" y="334220"/>
                  <a:pt x="1280719" y="80453"/>
                  <a:pt x="1661020" y="34314"/>
                </a:cubicBezTo>
                <a:cubicBezTo>
                  <a:pt x="2041321" y="-11825"/>
                  <a:pt x="2045516" y="287381"/>
                  <a:pt x="2281806" y="311150"/>
                </a:cubicBezTo>
                <a:cubicBezTo>
                  <a:pt x="2518096" y="334919"/>
                  <a:pt x="2801923" y="178325"/>
                  <a:pt x="3078760" y="176927"/>
                </a:cubicBezTo>
                <a:cubicBezTo>
                  <a:pt x="3355597" y="175529"/>
                  <a:pt x="3660397" y="246834"/>
                  <a:pt x="3942826" y="302761"/>
                </a:cubicBezTo>
                <a:cubicBezTo>
                  <a:pt x="4225255" y="358688"/>
                  <a:pt x="4453156" y="555829"/>
                  <a:pt x="4773336" y="512486"/>
                </a:cubicBezTo>
                <a:cubicBezTo>
                  <a:pt x="5093516" y="469143"/>
                  <a:pt x="5512966" y="76259"/>
                  <a:pt x="5863905" y="42703"/>
                </a:cubicBezTo>
                <a:cubicBezTo>
                  <a:pt x="6214844" y="9147"/>
                  <a:pt x="6590950" y="306956"/>
                  <a:pt x="6878972" y="311150"/>
                </a:cubicBezTo>
                <a:cubicBezTo>
                  <a:pt x="7166994" y="315344"/>
                  <a:pt x="7340367" y="116806"/>
                  <a:pt x="7592037" y="67870"/>
                </a:cubicBezTo>
                <a:cubicBezTo>
                  <a:pt x="7843707" y="18934"/>
                  <a:pt x="8282731" y="-25807"/>
                  <a:pt x="8388991" y="17536"/>
                </a:cubicBezTo>
                <a:cubicBezTo>
                  <a:pt x="8495252" y="60879"/>
                  <a:pt x="8180664" y="281789"/>
                  <a:pt x="8229600" y="327928"/>
                </a:cubicBezTo>
                <a:cubicBezTo>
                  <a:pt x="8278536" y="374067"/>
                  <a:pt x="8471483" y="333521"/>
                  <a:pt x="8682606" y="294372"/>
                </a:cubicBezTo>
                <a:cubicBezTo>
                  <a:pt x="8893729" y="255223"/>
                  <a:pt x="9315975" y="100028"/>
                  <a:pt x="9496338" y="93037"/>
                </a:cubicBezTo>
                <a:cubicBezTo>
                  <a:pt x="9676701" y="86046"/>
                  <a:pt x="9555060" y="249632"/>
                  <a:pt x="9764785" y="252428"/>
                </a:cubicBezTo>
                <a:cubicBezTo>
                  <a:pt x="9974510" y="255224"/>
                  <a:pt x="10564536" y="146167"/>
                  <a:pt x="10754686" y="109815"/>
                </a:cubicBezTo>
                <a:cubicBezTo>
                  <a:pt x="10944836" y="73463"/>
                  <a:pt x="10925262" y="53888"/>
                  <a:pt x="10905688" y="3431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86" y="3702657"/>
            <a:ext cx="3692139" cy="1434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686" y="5290707"/>
            <a:ext cx="4680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Под действием магнитного поля происходит структурирование частиц в вертикальной плоскости по магнитному полю, что создаёт окна прозрачности.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040" y="1452064"/>
            <a:ext cx="3071728" cy="22905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89486" y="347945"/>
            <a:ext cx="40068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Магнитооптический эффект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магнитного эластомера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98122" y="446589"/>
            <a:ext cx="4323458" cy="92333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/>
              </a:rPr>
              <a:t>Новый тип демпфирующего магнитного эластомера на «эмульсиях» силиконовых каучуков</a:t>
            </a:r>
            <a:endParaRPr lang="ru-RU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373265" y="1438275"/>
            <a:ext cx="3008985" cy="169545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05154" y="3226837"/>
            <a:ext cx="37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7030A0"/>
                </a:solidFill>
                <a:latin typeface="Calibri"/>
              </a:rPr>
              <a:t>Магнитный силиконовый эластомер с «эмульсионной» структурой </a:t>
            </a:r>
            <a:r>
              <a:rPr lang="ru-RU" sz="1200" dirty="0" smtClean="0">
                <a:solidFill>
                  <a:srgbClr val="7030A0"/>
                </a:solidFill>
                <a:latin typeface="Calibri"/>
              </a:rPr>
              <a:t>имеет высокий тангенс </a:t>
            </a:r>
            <a:r>
              <a:rPr lang="ru-RU" sz="1200" dirty="0">
                <a:solidFill>
                  <a:srgbClr val="7030A0"/>
                </a:solidFill>
                <a:latin typeface="Calibri"/>
              </a:rPr>
              <a:t>механических потерь</a:t>
            </a:r>
            <a:endParaRPr lang="ru-RU" sz="1200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483" y="1537700"/>
            <a:ext cx="2728006" cy="15103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7076585" y="6089649"/>
            <a:ext cx="3608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Гистерезис деформации магнитного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эластомера с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пермаллоевым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наполнителем</a:t>
            </a:r>
          </a:p>
        </p:txBody>
      </p:sp>
      <p:sp>
        <p:nvSpPr>
          <p:cNvPr id="82" name="Полилиния: фигура 5">
            <a:extLst>
              <a:ext uri="{FF2B5EF4-FFF2-40B4-BE49-F238E27FC236}">
                <a16:creationId xmlns:a16="http://schemas.microsoft.com/office/drawing/2014/main" id="{EE1439D2-F262-447B-8424-7874A281C2D0}"/>
              </a:ext>
            </a:extLst>
          </p:cNvPr>
          <p:cNvSpPr/>
          <p:nvPr/>
        </p:nvSpPr>
        <p:spPr>
          <a:xfrm flipV="1">
            <a:off x="857650" y="6521315"/>
            <a:ext cx="5207072" cy="235058"/>
          </a:xfrm>
          <a:custGeom>
            <a:avLst/>
            <a:gdLst>
              <a:gd name="connsiteX0" fmla="*/ 0 w 10917647"/>
              <a:gd name="connsiteY0" fmla="*/ 587987 h 587987"/>
              <a:gd name="connsiteX1" fmla="*/ 1661020 w 10917647"/>
              <a:gd name="connsiteY1" fmla="*/ 34314 h 587987"/>
              <a:gd name="connsiteX2" fmla="*/ 2281806 w 10917647"/>
              <a:gd name="connsiteY2" fmla="*/ 311150 h 587987"/>
              <a:gd name="connsiteX3" fmla="*/ 3078760 w 10917647"/>
              <a:gd name="connsiteY3" fmla="*/ 176927 h 587987"/>
              <a:gd name="connsiteX4" fmla="*/ 3942826 w 10917647"/>
              <a:gd name="connsiteY4" fmla="*/ 302761 h 587987"/>
              <a:gd name="connsiteX5" fmla="*/ 4773336 w 10917647"/>
              <a:gd name="connsiteY5" fmla="*/ 512486 h 587987"/>
              <a:gd name="connsiteX6" fmla="*/ 5863905 w 10917647"/>
              <a:gd name="connsiteY6" fmla="*/ 42703 h 587987"/>
              <a:gd name="connsiteX7" fmla="*/ 6878972 w 10917647"/>
              <a:gd name="connsiteY7" fmla="*/ 311150 h 587987"/>
              <a:gd name="connsiteX8" fmla="*/ 7592037 w 10917647"/>
              <a:gd name="connsiteY8" fmla="*/ 67870 h 587987"/>
              <a:gd name="connsiteX9" fmla="*/ 8388991 w 10917647"/>
              <a:gd name="connsiteY9" fmla="*/ 17536 h 587987"/>
              <a:gd name="connsiteX10" fmla="*/ 8229600 w 10917647"/>
              <a:gd name="connsiteY10" fmla="*/ 327928 h 587987"/>
              <a:gd name="connsiteX11" fmla="*/ 8682606 w 10917647"/>
              <a:gd name="connsiteY11" fmla="*/ 294372 h 587987"/>
              <a:gd name="connsiteX12" fmla="*/ 9496338 w 10917647"/>
              <a:gd name="connsiteY12" fmla="*/ 93037 h 587987"/>
              <a:gd name="connsiteX13" fmla="*/ 9764785 w 10917647"/>
              <a:gd name="connsiteY13" fmla="*/ 252428 h 587987"/>
              <a:gd name="connsiteX14" fmla="*/ 10754686 w 10917647"/>
              <a:gd name="connsiteY14" fmla="*/ 109815 h 587987"/>
              <a:gd name="connsiteX15" fmla="*/ 10905688 w 10917647"/>
              <a:gd name="connsiteY15" fmla="*/ 34314 h 58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17647" h="587987">
                <a:moveTo>
                  <a:pt x="0" y="587987"/>
                </a:moveTo>
                <a:cubicBezTo>
                  <a:pt x="640359" y="334220"/>
                  <a:pt x="1280719" y="80453"/>
                  <a:pt x="1661020" y="34314"/>
                </a:cubicBezTo>
                <a:cubicBezTo>
                  <a:pt x="2041321" y="-11825"/>
                  <a:pt x="2045516" y="287381"/>
                  <a:pt x="2281806" y="311150"/>
                </a:cubicBezTo>
                <a:cubicBezTo>
                  <a:pt x="2518096" y="334919"/>
                  <a:pt x="2801923" y="178325"/>
                  <a:pt x="3078760" y="176927"/>
                </a:cubicBezTo>
                <a:cubicBezTo>
                  <a:pt x="3355597" y="175529"/>
                  <a:pt x="3660397" y="246834"/>
                  <a:pt x="3942826" y="302761"/>
                </a:cubicBezTo>
                <a:cubicBezTo>
                  <a:pt x="4225255" y="358688"/>
                  <a:pt x="4453156" y="555829"/>
                  <a:pt x="4773336" y="512486"/>
                </a:cubicBezTo>
                <a:cubicBezTo>
                  <a:pt x="5093516" y="469143"/>
                  <a:pt x="5512966" y="76259"/>
                  <a:pt x="5863905" y="42703"/>
                </a:cubicBezTo>
                <a:cubicBezTo>
                  <a:pt x="6214844" y="9147"/>
                  <a:pt x="6590950" y="306956"/>
                  <a:pt x="6878972" y="311150"/>
                </a:cubicBezTo>
                <a:cubicBezTo>
                  <a:pt x="7166994" y="315344"/>
                  <a:pt x="7340367" y="116806"/>
                  <a:pt x="7592037" y="67870"/>
                </a:cubicBezTo>
                <a:cubicBezTo>
                  <a:pt x="7843707" y="18934"/>
                  <a:pt x="8282731" y="-25807"/>
                  <a:pt x="8388991" y="17536"/>
                </a:cubicBezTo>
                <a:cubicBezTo>
                  <a:pt x="8495252" y="60879"/>
                  <a:pt x="8180664" y="281789"/>
                  <a:pt x="8229600" y="327928"/>
                </a:cubicBezTo>
                <a:cubicBezTo>
                  <a:pt x="8278536" y="374067"/>
                  <a:pt x="8471483" y="333521"/>
                  <a:pt x="8682606" y="294372"/>
                </a:cubicBezTo>
                <a:cubicBezTo>
                  <a:pt x="8893729" y="255223"/>
                  <a:pt x="9315975" y="100028"/>
                  <a:pt x="9496338" y="93037"/>
                </a:cubicBezTo>
                <a:cubicBezTo>
                  <a:pt x="9676701" y="86046"/>
                  <a:pt x="9555060" y="249632"/>
                  <a:pt x="9764785" y="252428"/>
                </a:cubicBezTo>
                <a:cubicBezTo>
                  <a:pt x="9974510" y="255224"/>
                  <a:pt x="10564536" y="146167"/>
                  <a:pt x="10754686" y="109815"/>
                </a:cubicBezTo>
                <a:cubicBezTo>
                  <a:pt x="10944836" y="73463"/>
                  <a:pt x="10925262" y="53888"/>
                  <a:pt x="10905688" y="3431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Полилиния: фигура 5">
            <a:extLst>
              <a:ext uri="{FF2B5EF4-FFF2-40B4-BE49-F238E27FC236}">
                <a16:creationId xmlns:a16="http://schemas.microsoft.com/office/drawing/2014/main" id="{EE1439D2-F262-447B-8424-7874A281C2D0}"/>
              </a:ext>
            </a:extLst>
          </p:cNvPr>
          <p:cNvSpPr/>
          <p:nvPr/>
        </p:nvSpPr>
        <p:spPr>
          <a:xfrm>
            <a:off x="6515100" y="6674424"/>
            <a:ext cx="4419287" cy="183576"/>
          </a:xfrm>
          <a:custGeom>
            <a:avLst/>
            <a:gdLst>
              <a:gd name="connsiteX0" fmla="*/ 0 w 10917647"/>
              <a:gd name="connsiteY0" fmla="*/ 587987 h 587987"/>
              <a:gd name="connsiteX1" fmla="*/ 1661020 w 10917647"/>
              <a:gd name="connsiteY1" fmla="*/ 34314 h 587987"/>
              <a:gd name="connsiteX2" fmla="*/ 2281806 w 10917647"/>
              <a:gd name="connsiteY2" fmla="*/ 311150 h 587987"/>
              <a:gd name="connsiteX3" fmla="*/ 3078760 w 10917647"/>
              <a:gd name="connsiteY3" fmla="*/ 176927 h 587987"/>
              <a:gd name="connsiteX4" fmla="*/ 3942826 w 10917647"/>
              <a:gd name="connsiteY4" fmla="*/ 302761 h 587987"/>
              <a:gd name="connsiteX5" fmla="*/ 4773336 w 10917647"/>
              <a:gd name="connsiteY5" fmla="*/ 512486 h 587987"/>
              <a:gd name="connsiteX6" fmla="*/ 5863905 w 10917647"/>
              <a:gd name="connsiteY6" fmla="*/ 42703 h 587987"/>
              <a:gd name="connsiteX7" fmla="*/ 6878972 w 10917647"/>
              <a:gd name="connsiteY7" fmla="*/ 311150 h 587987"/>
              <a:gd name="connsiteX8" fmla="*/ 7592037 w 10917647"/>
              <a:gd name="connsiteY8" fmla="*/ 67870 h 587987"/>
              <a:gd name="connsiteX9" fmla="*/ 8388991 w 10917647"/>
              <a:gd name="connsiteY9" fmla="*/ 17536 h 587987"/>
              <a:gd name="connsiteX10" fmla="*/ 8229600 w 10917647"/>
              <a:gd name="connsiteY10" fmla="*/ 327928 h 587987"/>
              <a:gd name="connsiteX11" fmla="*/ 8682606 w 10917647"/>
              <a:gd name="connsiteY11" fmla="*/ 294372 h 587987"/>
              <a:gd name="connsiteX12" fmla="*/ 9496338 w 10917647"/>
              <a:gd name="connsiteY12" fmla="*/ 93037 h 587987"/>
              <a:gd name="connsiteX13" fmla="*/ 9764785 w 10917647"/>
              <a:gd name="connsiteY13" fmla="*/ 252428 h 587987"/>
              <a:gd name="connsiteX14" fmla="*/ 10754686 w 10917647"/>
              <a:gd name="connsiteY14" fmla="*/ 109815 h 587987"/>
              <a:gd name="connsiteX15" fmla="*/ 10905688 w 10917647"/>
              <a:gd name="connsiteY15" fmla="*/ 34314 h 58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17647" h="587987">
                <a:moveTo>
                  <a:pt x="0" y="587987"/>
                </a:moveTo>
                <a:cubicBezTo>
                  <a:pt x="640359" y="334220"/>
                  <a:pt x="1280719" y="80453"/>
                  <a:pt x="1661020" y="34314"/>
                </a:cubicBezTo>
                <a:cubicBezTo>
                  <a:pt x="2041321" y="-11825"/>
                  <a:pt x="2045516" y="287381"/>
                  <a:pt x="2281806" y="311150"/>
                </a:cubicBezTo>
                <a:cubicBezTo>
                  <a:pt x="2518096" y="334919"/>
                  <a:pt x="2801923" y="178325"/>
                  <a:pt x="3078760" y="176927"/>
                </a:cubicBezTo>
                <a:cubicBezTo>
                  <a:pt x="3355597" y="175529"/>
                  <a:pt x="3660397" y="246834"/>
                  <a:pt x="3942826" y="302761"/>
                </a:cubicBezTo>
                <a:cubicBezTo>
                  <a:pt x="4225255" y="358688"/>
                  <a:pt x="4453156" y="555829"/>
                  <a:pt x="4773336" y="512486"/>
                </a:cubicBezTo>
                <a:cubicBezTo>
                  <a:pt x="5093516" y="469143"/>
                  <a:pt x="5512966" y="76259"/>
                  <a:pt x="5863905" y="42703"/>
                </a:cubicBezTo>
                <a:cubicBezTo>
                  <a:pt x="6214844" y="9147"/>
                  <a:pt x="6590950" y="306956"/>
                  <a:pt x="6878972" y="311150"/>
                </a:cubicBezTo>
                <a:cubicBezTo>
                  <a:pt x="7166994" y="315344"/>
                  <a:pt x="7340367" y="116806"/>
                  <a:pt x="7592037" y="67870"/>
                </a:cubicBezTo>
                <a:cubicBezTo>
                  <a:pt x="7843707" y="18934"/>
                  <a:pt x="8282731" y="-25807"/>
                  <a:pt x="8388991" y="17536"/>
                </a:cubicBezTo>
                <a:cubicBezTo>
                  <a:pt x="8495252" y="60879"/>
                  <a:pt x="8180664" y="281789"/>
                  <a:pt x="8229600" y="327928"/>
                </a:cubicBezTo>
                <a:cubicBezTo>
                  <a:pt x="8278536" y="374067"/>
                  <a:pt x="8471483" y="333521"/>
                  <a:pt x="8682606" y="294372"/>
                </a:cubicBezTo>
                <a:cubicBezTo>
                  <a:pt x="8893729" y="255223"/>
                  <a:pt x="9315975" y="100028"/>
                  <a:pt x="9496338" y="93037"/>
                </a:cubicBezTo>
                <a:cubicBezTo>
                  <a:pt x="9676701" y="86046"/>
                  <a:pt x="9555060" y="249632"/>
                  <a:pt x="9764785" y="252428"/>
                </a:cubicBezTo>
                <a:cubicBezTo>
                  <a:pt x="9974510" y="255224"/>
                  <a:pt x="10564536" y="146167"/>
                  <a:pt x="10754686" y="109815"/>
                </a:cubicBezTo>
                <a:cubicBezTo>
                  <a:pt x="10944836" y="73463"/>
                  <a:pt x="10925262" y="53888"/>
                  <a:pt x="10905688" y="3431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60" y="3939386"/>
            <a:ext cx="2580252" cy="22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72" y="1060835"/>
            <a:ext cx="5508977" cy="243091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909860"/>
            <a:ext cx="5305425" cy="239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26802" y="3570755"/>
            <a:ext cx="303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Датчики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магнитного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поля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4049866"/>
            <a:ext cx="6299387" cy="188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1" y="3891865"/>
            <a:ext cx="3473834" cy="1658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0E7457-C0BC-48EB-879F-6FB763C3F2A6}"/>
              </a:ext>
            </a:extLst>
          </p:cNvPr>
          <p:cNvSpPr txBox="1"/>
          <p:nvPr/>
        </p:nvSpPr>
        <p:spPr>
          <a:xfrm>
            <a:off x="1485900" y="233419"/>
            <a:ext cx="918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altLang="ru-RU" sz="2400" b="1" dirty="0" err="1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Магнитопьезорезистивный</a:t>
            </a:r>
            <a:r>
              <a:rPr lang="ru-RU" altLang="ru-RU" sz="2400" b="1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 в магнитных эластомерах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930122"/>
            <a:ext cx="685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Механизм изменения проводимости под действием магнитного поля и давления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44939" y="3395983"/>
            <a:ext cx="303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Датчики давления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2851" y="581716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Изменение сопротивления МАЭ под действием магнитного поля и давления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21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5278</TotalTime>
  <Words>560</Words>
  <Application>Microsoft Office PowerPoint</Application>
  <PresentationFormat>Широкоэкранный</PresentationFormat>
  <Paragraphs>51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Office Theme</vt:lpstr>
      <vt:lpstr>Оформление по умолчанию</vt:lpstr>
      <vt:lpstr>Проект № 19-53-12039  «Магнитозависимые свойства магнитных гибридных эластомеров со сложными внутренними взаимодействиями»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Magnet</dc:creator>
  <cp:lastModifiedBy>Magnet</cp:lastModifiedBy>
  <cp:revision>67</cp:revision>
  <dcterms:created xsi:type="dcterms:W3CDTF">2023-11-25T11:52:55Z</dcterms:created>
  <dcterms:modified xsi:type="dcterms:W3CDTF">2024-01-22T00:08:33Z</dcterms:modified>
</cp:coreProperties>
</file>